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8" r:id="rId1"/>
  </p:sldMasterIdLst>
  <p:sldIdLst>
    <p:sldId id="256" r:id="rId2"/>
    <p:sldId id="261" r:id="rId3"/>
    <p:sldId id="259" r:id="rId4"/>
    <p:sldId id="257" r:id="rId5"/>
    <p:sldId id="258" r:id="rId6"/>
    <p:sldId id="260" r:id="rId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3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5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2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2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7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4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4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1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0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11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7" r:id="rId6"/>
    <p:sldLayoutId id="2147483912" r:id="rId7"/>
    <p:sldLayoutId id="2147483913" r:id="rId8"/>
    <p:sldLayoutId id="2147483914" r:id="rId9"/>
    <p:sldLayoutId id="2147483916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3A1B9-9929-4128-8E76-B1D5A89A3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r="236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E72E99-0500-B541-9AC7-17BBB2BEE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2049" name="Resim 3" descr="işaret içeren bir resim&#10;&#10;Açıklama otomatik olarak oluşturuldu">
            <a:extLst>
              <a:ext uri="{FF2B5EF4-FFF2-40B4-BE49-F238E27FC236}">
                <a16:creationId xmlns:a16="http://schemas.microsoft.com/office/drawing/2014/main" id="{FD1C9A98-4D76-8248-A1A2-BB5EA597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06" y="142412"/>
            <a:ext cx="5753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28D1399-183E-6A48-971B-A0F2FBECB783}"/>
              </a:ext>
            </a:extLst>
          </p:cNvPr>
          <p:cNvSpPr txBox="1"/>
          <p:nvPr/>
        </p:nvSpPr>
        <p:spPr>
          <a:xfrm>
            <a:off x="564776" y="2847512"/>
            <a:ext cx="38938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TOLGA ERYILMAZ</a:t>
            </a:r>
          </a:p>
          <a:p>
            <a:r>
              <a:rPr lang="tr-TR" dirty="0"/>
              <a:t>18MY93004</a:t>
            </a:r>
          </a:p>
          <a:p>
            <a:r>
              <a:rPr lang="tr-TR" dirty="0"/>
              <a:t>MOBİL TEKNOLOJİLERİ-</a:t>
            </a:r>
            <a:r>
              <a:rPr lang="tr-TR" dirty="0" err="1"/>
              <a:t>iOS</a:t>
            </a:r>
            <a:r>
              <a:rPr lang="tr-TR" dirty="0"/>
              <a:t> Mobil Uygulama</a:t>
            </a:r>
          </a:p>
          <a:p>
            <a:r>
              <a:rPr lang="tr-TR" dirty="0"/>
              <a:t> 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PROJE KONUSU: Otel Uygulaması</a:t>
            </a:r>
          </a:p>
          <a:p>
            <a:r>
              <a:rPr lang="tr-TR" dirty="0"/>
              <a:t>Geliştirme Ortamı: </a:t>
            </a:r>
            <a:r>
              <a:rPr lang="tr-TR" dirty="0" err="1"/>
              <a:t>XCode</a:t>
            </a:r>
            <a:endParaRPr lang="tr-TR" dirty="0"/>
          </a:p>
          <a:p>
            <a:r>
              <a:rPr lang="tr-TR" dirty="0"/>
              <a:t>Kullanılan Dil: Swift</a:t>
            </a:r>
          </a:p>
          <a:p>
            <a:br>
              <a:rPr lang="tr-TR" dirty="0"/>
            </a:br>
            <a:r>
              <a:rPr lang="tr-TR" dirty="0"/>
              <a:t> 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708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3A1B9-9929-4128-8E76-B1D5A89A3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r="23650"/>
          <a:stretch/>
        </p:blipFill>
        <p:spPr>
          <a:xfrm>
            <a:off x="3523488" y="458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A939836-EF83-D74B-AE47-60CCBBA9E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41" y="63821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ED2E6D1-CF23-3345-AA65-9C1C07054009}"/>
              </a:ext>
            </a:extLst>
          </p:cNvPr>
          <p:cNvSpPr txBox="1"/>
          <p:nvPr/>
        </p:nvSpPr>
        <p:spPr>
          <a:xfrm>
            <a:off x="481029" y="932329"/>
            <a:ext cx="477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Dil/Geliştirme Ortamı: Hali hazırda kullandığımız dil </a:t>
            </a:r>
            <a:r>
              <a:rPr lang="tr-TR" dirty="0" err="1"/>
              <a:t>Swift’dir</a:t>
            </a:r>
            <a:r>
              <a:rPr lang="tr-TR" dirty="0"/>
              <a:t>. En uyumlu çalıştığı platform </a:t>
            </a:r>
            <a:r>
              <a:rPr lang="tr-TR" dirty="0" err="1"/>
              <a:t>XCode</a:t>
            </a:r>
            <a:r>
              <a:rPr lang="tr-TR" dirty="0"/>
              <a:t> olduğu için </a:t>
            </a:r>
            <a:r>
              <a:rPr lang="tr-TR" dirty="0" err="1"/>
              <a:t>XCode</a:t>
            </a:r>
            <a:r>
              <a:rPr lang="tr-TR" dirty="0"/>
              <a:t> platformunu kullanıyoruz. 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06957B46-50BD-1447-8B98-36334C834FF6}"/>
              </a:ext>
            </a:extLst>
          </p:cNvPr>
          <p:cNvSpPr/>
          <p:nvPr/>
        </p:nvSpPr>
        <p:spPr>
          <a:xfrm>
            <a:off x="496493" y="114060"/>
            <a:ext cx="8435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32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</a:t>
            </a:r>
          </a:p>
        </p:txBody>
      </p:sp>
      <p:pic>
        <p:nvPicPr>
          <p:cNvPr id="12" name="Resim 11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C1DCDB69-2DF0-5844-90E9-C784A77F9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-4"/>
            <a:ext cx="717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0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3A1B9-9929-4128-8E76-B1D5A89A3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r="23650"/>
          <a:stretch/>
        </p:blipFill>
        <p:spPr>
          <a:xfrm>
            <a:off x="3523488" y="132663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8E5B5C1C-5816-F24D-A16B-AE1E36E2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00" y="0"/>
            <a:ext cx="2566617" cy="608601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BEBDD2A-B8EE-2243-BAC0-B4658621F47A}"/>
              </a:ext>
            </a:extLst>
          </p:cNvPr>
          <p:cNvSpPr txBox="1"/>
          <p:nvPr/>
        </p:nvSpPr>
        <p:spPr>
          <a:xfrm>
            <a:off x="304800" y="1075765"/>
            <a:ext cx="39803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Sayfalar arası geçişi, </a:t>
            </a:r>
            <a:r>
              <a:rPr lang="tr-TR" dirty="0" err="1"/>
              <a:t>segue</a:t>
            </a:r>
            <a:r>
              <a:rPr lang="tr-TR" dirty="0"/>
              <a:t> ile kod </a:t>
            </a:r>
            <a:r>
              <a:rPr lang="tr-TR" dirty="0" err="1"/>
              <a:t>kullanmadankolay</a:t>
            </a:r>
            <a:r>
              <a:rPr lang="tr-TR" dirty="0"/>
              <a:t> bir şekilde geçiş yapabilmek için </a:t>
            </a:r>
            <a:r>
              <a:rPr lang="tr-TR" dirty="0" err="1"/>
              <a:t>control</a:t>
            </a:r>
            <a:r>
              <a:rPr lang="tr-TR" dirty="0"/>
              <a:t> tuşuna basılı tutarak aktarmak istediğimiz sayfanın başındaki </a:t>
            </a:r>
            <a:r>
              <a:rPr lang="tr-TR" dirty="0" err="1"/>
              <a:t>View</a:t>
            </a:r>
            <a:r>
              <a:rPr lang="tr-TR" dirty="0"/>
              <a:t> Controller kısmındaki ilk kutucuğa sürükleyerek aksiyon almasını istediğimiz «Show» seçeneğini seçiyoruz.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4D729446-5862-A148-B695-063D0862240B}"/>
              </a:ext>
            </a:extLst>
          </p:cNvPr>
          <p:cNvSpPr/>
          <p:nvPr/>
        </p:nvSpPr>
        <p:spPr>
          <a:xfrm>
            <a:off x="396691" y="132663"/>
            <a:ext cx="32111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8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Sayfalar arası geçiş</a:t>
            </a:r>
            <a:endParaRPr lang="tr-TR" sz="2800" b="1" i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3505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3A1B9-9929-4128-8E76-B1D5A89A3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r="236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C95E8B6-15BC-CE4F-959C-F6AA2DF369B6}"/>
              </a:ext>
            </a:extLst>
          </p:cNvPr>
          <p:cNvSpPr txBox="1"/>
          <p:nvPr/>
        </p:nvSpPr>
        <p:spPr>
          <a:xfrm>
            <a:off x="67235" y="2346317"/>
            <a:ext cx="90767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tr-TR" sz="1400" dirty="0"/>
              <a:t>//</a:t>
            </a:r>
            <a:r>
              <a:rPr lang="tr-TR" sz="1400" dirty="0" err="1"/>
              <a:t>component</a:t>
            </a:r>
            <a:r>
              <a:rPr lang="tr-TR" sz="1400" dirty="0"/>
              <a:t> sayısı şimdilik 1 kullanıyoruz.</a:t>
            </a:r>
            <a:br>
              <a:rPr lang="tr-TR" sz="1400" dirty="0"/>
            </a:br>
            <a:r>
              <a:rPr lang="tr-TR" sz="1400" dirty="0" err="1"/>
              <a:t>func</a:t>
            </a:r>
            <a:r>
              <a:rPr lang="tr-TR" sz="1400" dirty="0"/>
              <a:t> </a:t>
            </a:r>
            <a:r>
              <a:rPr lang="tr-TR" sz="1400" dirty="0" err="1"/>
              <a:t>numberOfComponentsInPickerView</a:t>
            </a:r>
            <a:r>
              <a:rPr lang="tr-TR" sz="1400" dirty="0"/>
              <a:t>(</a:t>
            </a:r>
            <a:r>
              <a:rPr lang="tr-TR" sz="1400" dirty="0" err="1"/>
              <a:t>pickerView</a:t>
            </a:r>
            <a:r>
              <a:rPr lang="tr-TR" sz="1400" dirty="0"/>
              <a:t>: </a:t>
            </a:r>
            <a:r>
              <a:rPr lang="tr-TR" sz="1400" dirty="0" err="1"/>
              <a:t>UIPickerView</a:t>
            </a:r>
            <a:r>
              <a:rPr lang="tr-TR" sz="1400" dirty="0"/>
              <a:t>) </a:t>
            </a:r>
            <a:r>
              <a:rPr lang="tr-TR" sz="1400" dirty="0" err="1"/>
              <a:t>Int</a:t>
            </a:r>
            <a:r>
              <a:rPr lang="tr-TR" sz="1400" dirty="0"/>
              <a:t>{</a:t>
            </a:r>
            <a:br>
              <a:rPr lang="tr-TR" sz="1400" dirty="0"/>
            </a:br>
            <a:r>
              <a:rPr lang="tr-TR" sz="1400" dirty="0" err="1"/>
              <a:t>return</a:t>
            </a:r>
            <a:r>
              <a:rPr lang="tr-TR" sz="1400" dirty="0"/>
              <a:t> 1</a:t>
            </a:r>
            <a:br>
              <a:rPr lang="tr-TR" sz="1400" dirty="0"/>
            </a:br>
            <a:r>
              <a:rPr lang="tr-TR" sz="1400" dirty="0"/>
              <a:t>}</a:t>
            </a:r>
          </a:p>
          <a:p>
            <a:pPr fontAlgn="base"/>
            <a:r>
              <a:rPr lang="tr-TR" sz="1400" dirty="0"/>
              <a:t>//</a:t>
            </a:r>
            <a:r>
              <a:rPr lang="tr-TR" sz="1400" dirty="0" err="1"/>
              <a:t>pickerdaki</a:t>
            </a:r>
            <a:r>
              <a:rPr lang="tr-TR" sz="1400" dirty="0"/>
              <a:t> kayıt sayısı dizimizin boyutu ile aynı olacak</a:t>
            </a:r>
            <a:br>
              <a:rPr lang="tr-TR" sz="1400" dirty="0"/>
            </a:br>
            <a:r>
              <a:rPr lang="tr-TR" sz="1400" dirty="0" err="1"/>
              <a:t>func</a:t>
            </a:r>
            <a:r>
              <a:rPr lang="tr-TR" sz="1400" dirty="0"/>
              <a:t> </a:t>
            </a:r>
            <a:r>
              <a:rPr lang="tr-TR" sz="1400" dirty="0" err="1"/>
              <a:t>pickerView</a:t>
            </a:r>
            <a:r>
              <a:rPr lang="tr-TR" sz="1400" dirty="0"/>
              <a:t>(</a:t>
            </a:r>
            <a:r>
              <a:rPr lang="tr-TR" sz="1400" dirty="0" err="1"/>
              <a:t>pickerView</a:t>
            </a:r>
            <a:r>
              <a:rPr lang="tr-TR" sz="1400" dirty="0"/>
              <a:t>: </a:t>
            </a:r>
            <a:r>
              <a:rPr lang="tr-TR" sz="1400" dirty="0" err="1"/>
              <a:t>UIPickerView</a:t>
            </a:r>
            <a:r>
              <a:rPr lang="tr-TR" sz="1400" dirty="0"/>
              <a:t>, </a:t>
            </a:r>
            <a:r>
              <a:rPr lang="tr-TR" sz="1400" dirty="0" err="1"/>
              <a:t>numberOfRowsInComponent</a:t>
            </a:r>
            <a:r>
              <a:rPr lang="tr-TR" sz="1400" dirty="0"/>
              <a:t> </a:t>
            </a:r>
            <a:r>
              <a:rPr lang="tr-TR" sz="1400" dirty="0" err="1"/>
              <a:t>component</a:t>
            </a:r>
            <a:r>
              <a:rPr lang="tr-TR" sz="1400" dirty="0"/>
              <a:t>: </a:t>
            </a:r>
            <a:r>
              <a:rPr lang="tr-TR" sz="1400" dirty="0" err="1"/>
              <a:t>Int</a:t>
            </a:r>
            <a:r>
              <a:rPr lang="tr-TR" sz="1400" dirty="0"/>
              <a:t>) </a:t>
            </a:r>
            <a:r>
              <a:rPr lang="tr-TR" sz="1400" dirty="0" err="1"/>
              <a:t>Int</a:t>
            </a:r>
            <a:r>
              <a:rPr lang="tr-TR" sz="1400" dirty="0"/>
              <a:t>{</a:t>
            </a:r>
            <a:br>
              <a:rPr lang="tr-TR" sz="1400" dirty="0"/>
            </a:br>
            <a:r>
              <a:rPr lang="tr-TR" sz="1400" dirty="0" err="1"/>
              <a:t>return</a:t>
            </a:r>
            <a:r>
              <a:rPr lang="tr-TR" sz="1400" dirty="0"/>
              <a:t> </a:t>
            </a:r>
            <a:r>
              <a:rPr lang="tr-TR" sz="1400" dirty="0" err="1"/>
              <a:t>kategoriler.count</a:t>
            </a:r>
            <a:br>
              <a:rPr lang="tr-TR" sz="1400" dirty="0"/>
            </a:br>
            <a:r>
              <a:rPr lang="tr-TR" sz="1400" dirty="0"/>
              <a:t>}</a:t>
            </a:r>
          </a:p>
          <a:p>
            <a:pPr fontAlgn="base"/>
            <a:r>
              <a:rPr lang="tr-TR" sz="1400" dirty="0"/>
              <a:t>//burada her satır için dizinin o satırdaki değerini döndürmemiz gerekiyor</a:t>
            </a:r>
            <a:br>
              <a:rPr lang="tr-TR" sz="1400" dirty="0"/>
            </a:br>
            <a:r>
              <a:rPr lang="tr-TR" sz="1400" dirty="0" err="1"/>
              <a:t>func</a:t>
            </a:r>
            <a:r>
              <a:rPr lang="tr-TR" sz="1400" dirty="0"/>
              <a:t> </a:t>
            </a:r>
            <a:r>
              <a:rPr lang="tr-TR" sz="1400" dirty="0" err="1"/>
              <a:t>pickerView</a:t>
            </a:r>
            <a:r>
              <a:rPr lang="tr-TR" sz="1400" dirty="0"/>
              <a:t>(</a:t>
            </a:r>
            <a:r>
              <a:rPr lang="tr-TR" sz="1400" dirty="0" err="1"/>
              <a:t>pickerView</a:t>
            </a:r>
            <a:r>
              <a:rPr lang="tr-TR" sz="1400" dirty="0"/>
              <a:t>: </a:t>
            </a:r>
            <a:r>
              <a:rPr lang="tr-TR" sz="1400" dirty="0" err="1"/>
              <a:t>UIPickerView</a:t>
            </a:r>
            <a:r>
              <a:rPr lang="tr-TR" sz="1400" dirty="0"/>
              <a:t>, </a:t>
            </a:r>
            <a:r>
              <a:rPr lang="tr-TR" sz="1400" dirty="0" err="1"/>
              <a:t>titleForRow</a:t>
            </a:r>
            <a:r>
              <a:rPr lang="tr-TR" sz="1400" dirty="0"/>
              <a:t> </a:t>
            </a:r>
            <a:r>
              <a:rPr lang="tr-TR" sz="1400" dirty="0" err="1"/>
              <a:t>row</a:t>
            </a:r>
            <a:r>
              <a:rPr lang="tr-TR" sz="1400" dirty="0"/>
              <a:t>: </a:t>
            </a:r>
            <a:r>
              <a:rPr lang="tr-TR" sz="1400" dirty="0" err="1"/>
              <a:t>Int</a:t>
            </a:r>
            <a:r>
              <a:rPr lang="tr-TR" sz="1400" dirty="0"/>
              <a:t>, </a:t>
            </a:r>
            <a:r>
              <a:rPr lang="tr-TR" sz="1400" dirty="0" err="1"/>
              <a:t>forComponent</a:t>
            </a:r>
            <a:r>
              <a:rPr lang="tr-TR" sz="1400" dirty="0"/>
              <a:t> </a:t>
            </a:r>
            <a:r>
              <a:rPr lang="tr-TR" sz="1400" dirty="0" err="1"/>
              <a:t>component</a:t>
            </a:r>
            <a:r>
              <a:rPr lang="tr-TR" sz="1400" dirty="0"/>
              <a:t>: </a:t>
            </a:r>
            <a:r>
              <a:rPr lang="tr-TR" sz="1400" dirty="0" err="1"/>
              <a:t>Int</a:t>
            </a:r>
            <a:r>
              <a:rPr lang="tr-TR" sz="1400" dirty="0"/>
              <a:t>) </a:t>
            </a:r>
            <a:r>
              <a:rPr lang="tr-TR" sz="1400" dirty="0" err="1"/>
              <a:t>String</a:t>
            </a:r>
            <a:r>
              <a:rPr lang="tr-TR" sz="1400" dirty="0"/>
              <a:t>! {</a:t>
            </a:r>
            <a:br>
              <a:rPr lang="tr-TR" sz="1400" dirty="0"/>
            </a:br>
            <a:r>
              <a:rPr lang="tr-TR" sz="1400" dirty="0" err="1"/>
              <a:t>return</a:t>
            </a:r>
            <a:r>
              <a:rPr lang="tr-TR" sz="1400" dirty="0"/>
              <a:t> kategoriler[</a:t>
            </a:r>
            <a:r>
              <a:rPr lang="tr-TR" sz="1400" dirty="0" err="1"/>
              <a:t>row</a:t>
            </a:r>
            <a:r>
              <a:rPr lang="tr-TR" sz="1400" dirty="0"/>
              <a:t>]</a:t>
            </a:r>
            <a:br>
              <a:rPr lang="tr-TR" sz="1400" dirty="0"/>
            </a:br>
            <a:r>
              <a:rPr lang="tr-TR" sz="1400" dirty="0"/>
              <a:t>}</a:t>
            </a:r>
          </a:p>
          <a:p>
            <a:pPr fontAlgn="base"/>
            <a:endParaRPr lang="tr-TR" sz="1400" dirty="0"/>
          </a:p>
          <a:p>
            <a:pPr fontAlgn="base"/>
            <a:r>
              <a:rPr lang="tr-TR" sz="1400" dirty="0"/>
              <a:t>// </a:t>
            </a:r>
            <a:r>
              <a:rPr lang="tr-TR" sz="1400" dirty="0" err="1"/>
              <a:t>pickerda</a:t>
            </a:r>
            <a:r>
              <a:rPr lang="tr-TR" sz="1400" dirty="0"/>
              <a:t> herhangi bir kayıt seçildiğinde çalıştırılacak </a:t>
            </a:r>
            <a:r>
              <a:rPr lang="tr-TR" sz="1400" dirty="0" err="1"/>
              <a:t>metod</a:t>
            </a:r>
            <a:r>
              <a:rPr lang="tr-TR" sz="1400" dirty="0"/>
              <a:t> (seçilen kaydın </a:t>
            </a:r>
            <a:r>
              <a:rPr lang="tr-TR" sz="1400" dirty="0" err="1"/>
              <a:t>indexi</a:t>
            </a:r>
            <a:r>
              <a:rPr lang="tr-TR" sz="1400" dirty="0"/>
              <a:t> </a:t>
            </a:r>
            <a:r>
              <a:rPr lang="tr-TR" sz="1400" dirty="0" err="1"/>
              <a:t>row</a:t>
            </a:r>
            <a:r>
              <a:rPr lang="tr-TR" sz="1400" dirty="0"/>
              <a:t> değeri)</a:t>
            </a:r>
          </a:p>
          <a:p>
            <a:pPr fontAlgn="base"/>
            <a:r>
              <a:rPr lang="tr-TR" sz="1400" dirty="0" err="1"/>
              <a:t>func</a:t>
            </a:r>
            <a:r>
              <a:rPr lang="tr-TR" sz="1400" dirty="0"/>
              <a:t> </a:t>
            </a:r>
            <a:r>
              <a:rPr lang="tr-TR" sz="1400" dirty="0" err="1"/>
              <a:t>pickerView</a:t>
            </a:r>
            <a:r>
              <a:rPr lang="tr-TR" sz="1400" dirty="0"/>
              <a:t>(</a:t>
            </a:r>
            <a:r>
              <a:rPr lang="tr-TR" sz="1400" dirty="0" err="1"/>
              <a:t>pickerView</a:t>
            </a:r>
            <a:r>
              <a:rPr lang="tr-TR" sz="1400" dirty="0"/>
              <a:t>: </a:t>
            </a:r>
            <a:r>
              <a:rPr lang="tr-TR" sz="1400" dirty="0" err="1"/>
              <a:t>UIPickerView</a:t>
            </a:r>
            <a:r>
              <a:rPr lang="tr-TR" sz="1400" dirty="0"/>
              <a:t>, </a:t>
            </a:r>
            <a:r>
              <a:rPr lang="tr-TR" sz="1400" dirty="0" err="1"/>
              <a:t>didSelectRow</a:t>
            </a:r>
            <a:r>
              <a:rPr lang="tr-TR" sz="1400" dirty="0"/>
              <a:t> </a:t>
            </a:r>
            <a:r>
              <a:rPr lang="tr-TR" sz="1400" dirty="0" err="1"/>
              <a:t>row</a:t>
            </a:r>
            <a:r>
              <a:rPr lang="tr-TR" sz="1400" dirty="0"/>
              <a:t>: </a:t>
            </a:r>
            <a:r>
              <a:rPr lang="tr-TR" sz="1400" dirty="0" err="1"/>
              <a:t>Int</a:t>
            </a:r>
            <a:r>
              <a:rPr lang="tr-TR" sz="1400" dirty="0"/>
              <a:t>, </a:t>
            </a:r>
            <a:r>
              <a:rPr lang="tr-TR" sz="1400" dirty="0" err="1"/>
              <a:t>inComponent</a:t>
            </a:r>
            <a:r>
              <a:rPr lang="tr-TR" sz="1400" dirty="0"/>
              <a:t> </a:t>
            </a:r>
            <a:r>
              <a:rPr lang="tr-TR" sz="1400" dirty="0" err="1"/>
              <a:t>component</a:t>
            </a:r>
            <a:r>
              <a:rPr lang="tr-TR" sz="1400" dirty="0"/>
              <a:t>: </a:t>
            </a:r>
            <a:r>
              <a:rPr lang="tr-TR" sz="1400" dirty="0" err="1"/>
              <a:t>Int</a:t>
            </a:r>
            <a:r>
              <a:rPr lang="tr-TR" sz="1400" dirty="0"/>
              <a:t>){</a:t>
            </a:r>
          </a:p>
          <a:p>
            <a:pPr fontAlgn="base"/>
            <a:r>
              <a:rPr lang="tr-TR" sz="1400" dirty="0"/>
              <a:t>var </a:t>
            </a:r>
            <a:r>
              <a:rPr lang="tr-TR" sz="1400" dirty="0" err="1"/>
              <a:t>itemSelected</a:t>
            </a:r>
            <a:r>
              <a:rPr lang="tr-TR" sz="1400" dirty="0"/>
              <a:t> = kategoriler[</a:t>
            </a:r>
            <a:r>
              <a:rPr lang="tr-TR" sz="1400" dirty="0" err="1"/>
              <a:t>row</a:t>
            </a:r>
            <a:r>
              <a:rPr lang="tr-TR" sz="1400" dirty="0"/>
              <a:t>]</a:t>
            </a:r>
          </a:p>
          <a:p>
            <a:pPr fontAlgn="base"/>
            <a:r>
              <a:rPr lang="tr-TR" sz="1400" dirty="0"/>
              <a:t>        </a:t>
            </a:r>
            <a:r>
              <a:rPr lang="tr-TR" sz="1400" dirty="0" err="1"/>
              <a:t>label.text</a:t>
            </a:r>
            <a:r>
              <a:rPr lang="tr-TR" sz="1400" dirty="0"/>
              <a:t> = </a:t>
            </a:r>
            <a:r>
              <a:rPr lang="tr-TR" sz="1400" dirty="0" err="1"/>
              <a:t>itemSelected</a:t>
            </a:r>
            <a:endParaRPr lang="tr-TR" sz="1400" dirty="0"/>
          </a:p>
          <a:p>
            <a:pPr fontAlgn="base"/>
            <a:r>
              <a:rPr lang="tr-TR" sz="1400" dirty="0"/>
              <a:t>}</a:t>
            </a:r>
          </a:p>
          <a:p>
            <a:pPr fontAlgn="base"/>
            <a:endParaRPr lang="tr-TR" sz="1400" dirty="0"/>
          </a:p>
          <a:p>
            <a:endParaRPr lang="tr-TR" sz="14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AF299BE-5EDD-FD42-BA3C-42DEB823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8317"/>
            <a:ext cx="5562600" cy="50800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489A556F-C220-3849-92B3-3D94019F704D}"/>
              </a:ext>
            </a:extLst>
          </p:cNvPr>
          <p:cNvSpPr txBox="1"/>
          <p:nvPr/>
        </p:nvSpPr>
        <p:spPr>
          <a:xfrm>
            <a:off x="67235" y="771988"/>
            <a:ext cx="10623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Merhaba öncelikle </a:t>
            </a:r>
            <a:r>
              <a:rPr lang="tr-TR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UIPickerView’i</a:t>
            </a:r>
            <a:r>
              <a:rPr lang="tr-TR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ne için kullanacağımdan bahsedeyim. Yapacağım uygulama için kullanıcıların uygulama kategorileri içinden bir tanesini seçmesi gerekiyor. Bildiğimiz </a:t>
            </a:r>
            <a:r>
              <a:rPr lang="tr-TR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ComboBox’lar</a:t>
            </a:r>
            <a:r>
              <a:rPr lang="tr-TR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için genelde özelleştirilmiş </a:t>
            </a:r>
            <a:r>
              <a:rPr lang="tr-TR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TableView’ler</a:t>
            </a:r>
            <a:r>
              <a:rPr lang="tr-TR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kullanılıyor.  Ancak pratiklik açısından </a:t>
            </a:r>
            <a:r>
              <a:rPr lang="tr-TR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PickerView</a:t>
            </a:r>
            <a:r>
              <a:rPr lang="tr-TR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nesnesini tercih ettim.</a:t>
            </a:r>
          </a:p>
        </p:txBody>
      </p:sp>
    </p:spTree>
    <p:extLst>
      <p:ext uri="{BB962C8B-B14F-4D97-AF65-F5344CB8AC3E}">
        <p14:creationId xmlns:p14="http://schemas.microsoft.com/office/powerpoint/2010/main" val="4279548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3A1B9-9929-4128-8E76-B1D5A89A3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r="236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672F7AE-1A72-034F-A527-97CDAAE9A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endParaRPr lang="tr-TR" sz="480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45719CF-7506-4C4B-895C-52B2BA30D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tr-TR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Resim 5" descr="siyah, ekran, oturma, bilgisayar içeren bir resim&#10;&#10;Açıklama otomatik olarak oluşturuldu">
            <a:extLst>
              <a:ext uri="{FF2B5EF4-FFF2-40B4-BE49-F238E27FC236}">
                <a16:creationId xmlns:a16="http://schemas.microsoft.com/office/drawing/2014/main" id="{9C66BFF0-AA6E-B644-A326-037520D2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" y="0"/>
            <a:ext cx="12190499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ECA3E479-24C7-5546-BCA2-C487FD1D6DDC}"/>
              </a:ext>
            </a:extLst>
          </p:cNvPr>
          <p:cNvSpPr txBox="1"/>
          <p:nvPr/>
        </p:nvSpPr>
        <p:spPr>
          <a:xfrm>
            <a:off x="6387353" y="1985766"/>
            <a:ext cx="3436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C000"/>
                </a:solidFill>
              </a:rPr>
              <a:t>Burada </a:t>
            </a:r>
            <a:r>
              <a:rPr lang="tr-TR" dirty="0" err="1">
                <a:solidFill>
                  <a:srgbClr val="FFC000"/>
                </a:solidFill>
              </a:rPr>
              <a:t>backgraound</a:t>
            </a:r>
            <a:r>
              <a:rPr lang="tr-TR" dirty="0">
                <a:solidFill>
                  <a:srgbClr val="FFC000"/>
                </a:solidFill>
              </a:rPr>
              <a:t> özelliğindeki küçük simgelerden kolayca faydalanabiliyoruz. Sonraki hali aşağıdaki gibidir.</a:t>
            </a:r>
          </a:p>
        </p:txBody>
      </p:sp>
      <p:pic>
        <p:nvPicPr>
          <p:cNvPr id="10" name="Resim 9" descr="saat, metre içeren bir resim&#10;&#10;Açıklama otomatik olarak oluşturuldu">
            <a:extLst>
              <a:ext uri="{FF2B5EF4-FFF2-40B4-BE49-F238E27FC236}">
                <a16:creationId xmlns:a16="http://schemas.microsoft.com/office/drawing/2014/main" id="{19218CC8-678B-9A40-8854-5EBEC498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110" y="3429000"/>
            <a:ext cx="3363268" cy="31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23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3A1B9-9929-4128-8E76-B1D5A89A3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r="23650"/>
          <a:stretch/>
        </p:blipFill>
        <p:spPr>
          <a:xfrm>
            <a:off x="3523488" y="224871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672F7AE-1A72-034F-A527-97CDAAE9A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6496560" cy="3204134"/>
          </a:xfrm>
        </p:spPr>
        <p:txBody>
          <a:bodyPr anchor="b">
            <a:noAutofit/>
          </a:bodyPr>
          <a:lstStyle/>
          <a:p>
            <a:r>
              <a:rPr lang="tr-TR" sz="1400" dirty="0"/>
              <a:t>Algoritma Planlama:</a:t>
            </a:r>
            <a:br>
              <a:rPr lang="tr-TR" sz="1400" dirty="0"/>
            </a:br>
            <a:r>
              <a:rPr lang="tr-TR" sz="1400" dirty="0"/>
              <a:t> </a:t>
            </a:r>
            <a:br>
              <a:rPr lang="tr-TR" sz="1400" dirty="0"/>
            </a:br>
            <a:r>
              <a:rPr lang="tr-TR" sz="1400" dirty="0"/>
              <a:t>Algoritmanın temel özellikleri</a:t>
            </a:r>
            <a:br>
              <a:rPr lang="tr-TR" sz="1400" dirty="0"/>
            </a:br>
            <a:r>
              <a:rPr lang="tr-TR" sz="1400" dirty="0"/>
              <a:t>• 1.Kesinlik:</a:t>
            </a:r>
            <a:br>
              <a:rPr lang="tr-TR" sz="1400" dirty="0"/>
            </a:br>
            <a:r>
              <a:rPr lang="tr-TR" sz="1400" dirty="0"/>
              <a:t>Algoritma </a:t>
            </a:r>
            <a:r>
              <a:rPr lang="tr-TR" sz="1400" dirty="0" err="1"/>
              <a:t>içindeki</a:t>
            </a:r>
            <a:r>
              <a:rPr lang="tr-TR" sz="1400" dirty="0"/>
              <a:t> </a:t>
            </a:r>
            <a:r>
              <a:rPr lang="tr-TR" sz="1400" dirty="0" err="1"/>
              <a:t>admlar</a:t>
            </a:r>
            <a:r>
              <a:rPr lang="tr-TR" sz="1400" dirty="0"/>
              <a:t> herkes </a:t>
            </a:r>
            <a:r>
              <a:rPr lang="tr-TR" sz="1400" dirty="0" err="1"/>
              <a:t>tarafindan</a:t>
            </a:r>
            <a:r>
              <a:rPr lang="tr-TR" sz="1400" dirty="0"/>
              <a:t> aynı </a:t>
            </a:r>
            <a:r>
              <a:rPr lang="tr-TR" sz="1400" dirty="0" err="1"/>
              <a:t>şekilde</a:t>
            </a:r>
            <a:r>
              <a:rPr lang="tr-TR" sz="1400" dirty="0"/>
              <a:t> </a:t>
            </a:r>
            <a:r>
              <a:rPr lang="tr-TR" sz="1400" dirty="0" err="1"/>
              <a:t>anlaşılabiliyor</a:t>
            </a:r>
            <a:r>
              <a:rPr lang="tr-TR" sz="1400" dirty="0"/>
              <a:t> olmalı, farklı anlamlara gelebilecek bulanık ifadeler </a:t>
            </a:r>
            <a:r>
              <a:rPr lang="tr-TR" sz="1400" dirty="0" err="1"/>
              <a:t>içermemelidir</a:t>
            </a:r>
            <a:r>
              <a:rPr lang="tr-TR" sz="1400" dirty="0"/>
              <a:t>. </a:t>
            </a:r>
            <a:br>
              <a:rPr lang="tr-TR" sz="1400" dirty="0"/>
            </a:br>
            <a:r>
              <a:rPr lang="tr-TR" sz="1400" dirty="0"/>
              <a:t>• 2.SıralıOlma:</a:t>
            </a:r>
            <a:br>
              <a:rPr lang="tr-TR" sz="1400" dirty="0"/>
            </a:br>
            <a:r>
              <a:rPr lang="tr-TR" sz="1400" dirty="0"/>
              <a:t>Her algoritma </a:t>
            </a:r>
            <a:r>
              <a:rPr lang="tr-TR" sz="1400" dirty="0" err="1"/>
              <a:t>için</a:t>
            </a:r>
            <a:r>
              <a:rPr lang="tr-TR" sz="1400" dirty="0"/>
              <a:t> bir </a:t>
            </a:r>
            <a:r>
              <a:rPr lang="tr-TR" sz="1400" dirty="0" err="1"/>
              <a:t>başlangic</a:t>
            </a:r>
            <a:r>
              <a:rPr lang="tr-TR" sz="1400" dirty="0"/>
              <a:t>̧ durumu </a:t>
            </a:r>
            <a:r>
              <a:rPr lang="tr-TR" sz="1400" dirty="0" err="1"/>
              <a:t>söz</a:t>
            </a:r>
            <a:r>
              <a:rPr lang="tr-TR" sz="1400" dirty="0"/>
              <a:t> konusudur. </a:t>
            </a:r>
            <a:r>
              <a:rPr lang="tr-TR" sz="1400" dirty="0" err="1"/>
              <a:t>Çözüm</a:t>
            </a:r>
            <a:r>
              <a:rPr lang="tr-TR" sz="1400" dirty="0"/>
              <a:t>, bu </a:t>
            </a:r>
            <a:r>
              <a:rPr lang="tr-TR" sz="1400" dirty="0" err="1"/>
              <a:t>başlangıc</a:t>
            </a:r>
            <a:r>
              <a:rPr lang="tr-TR" sz="1400" dirty="0"/>
              <a:t>̧ durumu </a:t>
            </a:r>
            <a:r>
              <a:rPr lang="tr-TR" sz="1400" dirty="0" err="1"/>
              <a:t>gözönünde</a:t>
            </a:r>
            <a:r>
              <a:rPr lang="tr-TR" sz="1400" dirty="0"/>
              <a:t> bulundurularak </a:t>
            </a:r>
            <a:r>
              <a:rPr lang="tr-TR" sz="1400" dirty="0" err="1"/>
              <a:t>gereklestirilir.Adimlarin</a:t>
            </a:r>
            <a:r>
              <a:rPr lang="tr-TR" sz="1400" dirty="0"/>
              <a:t> hangi sırada </a:t>
            </a:r>
            <a:r>
              <a:rPr lang="tr-TR" sz="1400" dirty="0" err="1"/>
              <a:t>gerçekleştirileceği</a:t>
            </a:r>
            <a:r>
              <a:rPr lang="tr-TR" sz="1400" dirty="0"/>
              <a:t> </a:t>
            </a:r>
            <a:r>
              <a:rPr lang="tr-TR" sz="1400" dirty="0" err="1"/>
              <a:t>çok</a:t>
            </a:r>
            <a:r>
              <a:rPr lang="tr-TR" sz="1400" dirty="0"/>
              <a:t> </a:t>
            </a:r>
            <a:r>
              <a:rPr lang="tr-TR" sz="1400" dirty="0" err="1"/>
              <a:t>önemlidir</a:t>
            </a:r>
            <a:r>
              <a:rPr lang="tr-TR" sz="1400" dirty="0"/>
              <a:t> ve net bir </a:t>
            </a:r>
            <a:r>
              <a:rPr lang="tr-TR" sz="1400" dirty="0" err="1"/>
              <a:t>şekilde</a:t>
            </a:r>
            <a:r>
              <a:rPr lang="tr-TR" sz="1400" dirty="0"/>
              <a:t> belirtilmelidir. </a:t>
            </a:r>
            <a:br>
              <a:rPr lang="tr-TR" sz="1400" dirty="0"/>
            </a:br>
            <a:r>
              <a:rPr lang="tr-TR" sz="1400" dirty="0"/>
              <a:t>• 3.Sonluluk:</a:t>
            </a:r>
            <a:br>
              <a:rPr lang="tr-TR" sz="1400" dirty="0"/>
            </a:br>
            <a:r>
              <a:rPr lang="tr-TR" sz="1400" dirty="0"/>
              <a:t>Algoritma sonlu sayıda adımdan </a:t>
            </a:r>
            <a:r>
              <a:rPr lang="tr-TR" sz="1400" dirty="0" err="1"/>
              <a:t>oluşmali</a:t>
            </a:r>
            <a:r>
              <a:rPr lang="tr-TR" sz="1400" dirty="0"/>
              <a:t>, </a:t>
            </a:r>
            <a:r>
              <a:rPr lang="tr-TR" sz="1400" dirty="0" err="1"/>
              <a:t>sinırlı</a:t>
            </a:r>
            <a:r>
              <a:rPr lang="tr-TR" sz="1400" dirty="0"/>
              <a:t> bir zaman diliminde tamamlanmalıdır. Her algoritmanın bir son noktası, </a:t>
            </a:r>
            <a:r>
              <a:rPr lang="tr-TR" sz="1400" dirty="0" err="1"/>
              <a:t>bitişi</a:t>
            </a:r>
            <a:r>
              <a:rPr lang="tr-TR" sz="1400" dirty="0"/>
              <a:t> olmalıdır. </a:t>
            </a:r>
            <a:br>
              <a:rPr lang="tr-TR" sz="1400" dirty="0"/>
            </a:br>
            <a:r>
              <a:rPr lang="tr-TR" sz="1400" dirty="0"/>
              <a:t>Olan temel ilkelerini baz alarak gerekli özeni göstermek için 3 </a:t>
            </a:r>
            <a:r>
              <a:rPr lang="tr-TR" sz="1400" dirty="0" err="1"/>
              <a:t>maddeyide</a:t>
            </a:r>
            <a:r>
              <a:rPr lang="tr-TR" sz="1400" dirty="0"/>
              <a:t> dikkate alarak programımıza anlaşılırlık kattık.</a:t>
            </a:r>
            <a:br>
              <a:rPr lang="tr-TR" sz="1400" dirty="0"/>
            </a:br>
            <a:endParaRPr lang="tr-TR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569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243C41"/>
      </a:dk2>
      <a:lt2>
        <a:srgbClr val="E4E8E2"/>
      </a:lt2>
      <a:accent1>
        <a:srgbClr val="974DC3"/>
      </a:accent1>
      <a:accent2>
        <a:srgbClr val="6A54BB"/>
      </a:accent2>
      <a:accent3>
        <a:srgbClr val="4D65C3"/>
      </a:accent3>
      <a:accent4>
        <a:srgbClr val="3B85B1"/>
      </a:accent4>
      <a:accent5>
        <a:srgbClr val="46B2AE"/>
      </a:accent5>
      <a:accent6>
        <a:srgbClr val="3BB17B"/>
      </a:accent6>
      <a:hlink>
        <a:srgbClr val="348F9C"/>
      </a:hlink>
      <a:folHlink>
        <a:srgbClr val="828282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444</Words>
  <Application>Microsoft Macintosh PowerPoint</Application>
  <PresentationFormat>Geniş ekran</PresentationFormat>
  <Paragraphs>27</Paragraphs>
  <Slides>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Avenir Next LT Pro Light</vt:lpstr>
      <vt:lpstr>Calibri</vt:lpstr>
      <vt:lpstr>Sitka Subheading</vt:lpstr>
      <vt:lpstr>PebbleVTI</vt:lpstr>
      <vt:lpstr>PowerPoint Sunusu</vt:lpstr>
      <vt:lpstr>PowerPoint Sunusu</vt:lpstr>
      <vt:lpstr>PowerPoint Sunusu</vt:lpstr>
      <vt:lpstr>PowerPoint Sunusu</vt:lpstr>
      <vt:lpstr>PowerPoint Sunusu</vt:lpstr>
      <vt:lpstr>Algoritma Planlama:   Algoritmanın temel özellikleri • 1.Kesinlik: Algoritma içindeki admlar herkes tarafindan aynı şekilde anlaşılabiliyor olmalı, farklı anlamlara gelebilecek bulanık ifadeler içermemelidir.  • 2.SıralıOlma: Her algoritma için bir başlangiç durumu söz konusudur. Çözüm, bu başlangıç durumu gözönünde bulundurularak gereklestirilir.Adimlarin hangi sırada gerçekleştirileceği çok önemlidir ve net bir şekilde belirtilmelidir.  • 3.Sonluluk: Algoritma sonlu sayıda adımdan oluşmali, sinırlı bir zaman diliminde tamamlanmalıdır. Her algoritmanın bir son noktası, bitişi olmalıdır.  Olan temel ilkelerini baz alarak gerekli özeni göstermek için 3 maddeyide dikkate alarak programımıza anlaşılırlık kattık.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tolga eryılmaz</dc:creator>
  <cp:lastModifiedBy>tolga eryılmaz</cp:lastModifiedBy>
  <cp:revision>7</cp:revision>
  <dcterms:created xsi:type="dcterms:W3CDTF">2020-04-29T00:57:48Z</dcterms:created>
  <dcterms:modified xsi:type="dcterms:W3CDTF">2020-04-29T11:36:29Z</dcterms:modified>
</cp:coreProperties>
</file>